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0781"/>
    <a:srgbClr val="2D974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9" autoAdjust="0"/>
    <p:restoredTop sz="94660"/>
  </p:normalViewPr>
  <p:slideViewPr>
    <p:cSldViewPr>
      <p:cViewPr varScale="1">
        <p:scale>
          <a:sx n="104" d="100"/>
          <a:sy n="104" d="100"/>
        </p:scale>
        <p:origin x="-1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96D46-05B3-494C-BC96-B0DB88E58322}" type="datetimeFigureOut">
              <a:rPr lang="en-GB" smtClean="0"/>
              <a:pPr/>
              <a:t>13/03/2012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BBE81-AAB0-4E05-9A5C-F195C64ABE3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BBE81-AAB0-4E05-9A5C-F195C64ABE34}" type="slidenum">
              <a:rPr lang="en-GB" smtClean="0"/>
              <a:pPr/>
              <a:t>1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9ACA-1681-4507-B6E8-8DAFD6939761}" type="datetimeFigureOut">
              <a:rPr lang="en-GB" smtClean="0"/>
              <a:pPr/>
              <a:t>13/03/2012</a:t>
            </a:fld>
            <a:endParaRPr lang="en-GB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1665E5-D40F-4DE0-B5BF-CA053B0E0BA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EE79ACA-1681-4507-B6E8-8DAFD6939761}" type="datetimeFigureOut">
              <a:rPr lang="en-GB" smtClean="0"/>
              <a:pPr/>
              <a:t>13/03/2012</a:t>
            </a:fld>
            <a:endParaRPr lang="en-GB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01665E5-D40F-4DE0-B5BF-CA053B0E0BA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9ACA-1681-4507-B6E8-8DAFD6939761}" type="datetimeFigureOut">
              <a:rPr lang="en-GB" smtClean="0"/>
              <a:pPr/>
              <a:t>13/03/2012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65E5-D40F-4DE0-B5BF-CA053B0E0BA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9ACA-1681-4507-B6E8-8DAFD6939761}" type="datetimeFigureOut">
              <a:rPr lang="en-GB" smtClean="0"/>
              <a:pPr/>
              <a:t>13/03/2012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65E5-D40F-4DE0-B5BF-CA053B0E0BA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65E5-D40F-4DE0-B5BF-CA053B0E0BA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9ACA-1681-4507-B6E8-8DAFD6939761}" type="datetimeFigureOut">
              <a:rPr lang="en-GB" smtClean="0"/>
              <a:pPr/>
              <a:t>13/03/2012</a:t>
            </a:fld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9ACA-1681-4507-B6E8-8DAFD6939761}" type="datetimeFigureOut">
              <a:rPr lang="en-GB" smtClean="0"/>
              <a:pPr/>
              <a:t>13/03/2012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65E5-D40F-4DE0-B5BF-CA053B0E0BA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9ACA-1681-4507-B6E8-8DAFD6939761}" type="datetimeFigureOut">
              <a:rPr lang="en-GB" smtClean="0"/>
              <a:pPr/>
              <a:t>13/03/2012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65E5-D40F-4DE0-B5BF-CA053B0E0BA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EE79ACA-1681-4507-B6E8-8DAFD6939761}" type="datetimeFigureOut">
              <a:rPr lang="en-GB" smtClean="0"/>
              <a:pPr/>
              <a:t>13/03/2012</a:t>
            </a:fld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01665E5-D40F-4DE0-B5BF-CA053B0E0BA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9ACA-1681-4507-B6E8-8DAFD6939761}" type="datetimeFigureOut">
              <a:rPr lang="en-GB" smtClean="0"/>
              <a:pPr/>
              <a:t>13/03/2012</a:t>
            </a:fld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1665E5-D40F-4DE0-B5BF-CA053B0E0BA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9ACA-1681-4507-B6E8-8DAFD6939761}" type="datetimeFigureOut">
              <a:rPr lang="en-GB" smtClean="0"/>
              <a:pPr/>
              <a:t>13/03/2012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65E5-D40F-4DE0-B5BF-CA053B0E0BA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9ACA-1681-4507-B6E8-8DAFD6939761}" type="datetimeFigureOut">
              <a:rPr lang="en-GB" smtClean="0"/>
              <a:pPr/>
              <a:t>13/03/2012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65E5-D40F-4DE0-B5BF-CA053B0E0BA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EE79ACA-1681-4507-B6E8-8DAFD6939761}" type="datetimeFigureOut">
              <a:rPr lang="en-GB" smtClean="0"/>
              <a:pPr/>
              <a:t>13/03/2012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01665E5-D40F-4DE0-B5BF-CA053B0E0BAF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imationlibrary.com/animation/29811/Background_snow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ecx.images-amazon.com/images/I/51ayF6-ydlL._SL500_AA300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84784" y="-782960"/>
            <a:ext cx="14113568" cy="1148476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b="1" spc="50" dirty="0" smtClean="0">
                <a:ln w="11430"/>
                <a:solidFill>
                  <a:srgbClr val="2D974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stellar" pitchFamily="18" charset="0"/>
              </a:rPr>
              <a:t>By</a:t>
            </a:r>
          </a:p>
          <a:p>
            <a:r>
              <a:rPr lang="en-GB" b="1" spc="50" dirty="0" smtClean="0">
                <a:ln w="11430"/>
                <a:solidFill>
                  <a:srgbClr val="2D974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stellar" pitchFamily="18" charset="0"/>
              </a:rPr>
              <a:t>Holly Thompson</a:t>
            </a:r>
            <a:endParaRPr lang="en-GB" b="1" spc="50" dirty="0">
              <a:ln w="11430"/>
              <a:solidFill>
                <a:srgbClr val="2D974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stellar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b="1" spc="50" dirty="0" smtClean="0">
                <a:ln w="11430"/>
                <a:solidFill>
                  <a:srgbClr val="18078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stellar" pitchFamily="18" charset="0"/>
              </a:rPr>
              <a:t>“A Traveller in Time”</a:t>
            </a:r>
            <a:br>
              <a:rPr lang="en-GB" b="1" spc="50" dirty="0" smtClean="0">
                <a:ln w="11430"/>
                <a:solidFill>
                  <a:srgbClr val="18078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stellar" pitchFamily="18" charset="0"/>
              </a:rPr>
            </a:br>
            <a:r>
              <a:rPr lang="en-GB" sz="2400" b="1" spc="50" dirty="0" smtClean="0">
                <a:ln w="11430"/>
                <a:solidFill>
                  <a:srgbClr val="18078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stellar" pitchFamily="18" charset="0"/>
              </a:rPr>
              <a:t>Alison Uttley</a:t>
            </a:r>
            <a:endParaRPr lang="en-GB" sz="2400" b="1" spc="50" dirty="0">
              <a:ln w="11430"/>
              <a:solidFill>
                <a:srgbClr val="18078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stella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476672"/>
            <a:ext cx="532859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180781"/>
                </a:solidFill>
                <a:latin typeface="Castellar" pitchFamily="18" charset="0"/>
              </a:rPr>
              <a:t>A Traveller In time</a:t>
            </a:r>
          </a:p>
          <a:p>
            <a:pPr algn="ctr"/>
            <a:r>
              <a:rPr lang="en-GB" sz="2800" dirty="0" smtClean="0">
                <a:solidFill>
                  <a:srgbClr val="180781"/>
                </a:solidFill>
                <a:latin typeface="Castellar" pitchFamily="18" charset="0"/>
              </a:rPr>
              <a:t>The Historical Aspect</a:t>
            </a:r>
            <a:endParaRPr lang="en-GB" sz="2800" dirty="0">
              <a:solidFill>
                <a:srgbClr val="180781"/>
              </a:solidFill>
              <a:latin typeface="Castellar" pitchFamily="18" charset="0"/>
            </a:endParaRPr>
          </a:p>
        </p:txBody>
      </p:sp>
      <p:pic>
        <p:nvPicPr>
          <p:cNvPr id="26626" name="Picture 2" descr="http://t3.gstatic.com/images?q=tbn:ANd9GcR4cwS1q6ckGssMr6PvfyGIfYc7wGgRGZ3Q2-7vMKllU0q3-shb:www.full-stop.net/wp-content/uploads/2011/07/nesbi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0972" y="4566244"/>
            <a:ext cx="2628900" cy="174307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4" name="TextBox 3"/>
          <p:cNvSpPr txBox="1"/>
          <p:nvPr/>
        </p:nvSpPr>
        <p:spPr>
          <a:xfrm>
            <a:off x="179512" y="1484784"/>
            <a:ext cx="87129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GB" sz="3200" dirty="0" smtClean="0"/>
              <a:t>This is a fantasy sustained by a strange imaginative realism.</a:t>
            </a:r>
          </a:p>
          <a:p>
            <a:pPr algn="ctr">
              <a:buFont typeface="Arial" pitchFamily="34" charset="0"/>
              <a:buChar char="•"/>
            </a:pPr>
            <a:r>
              <a:rPr lang="en-GB" sz="3200" dirty="0" smtClean="0"/>
              <a:t>Penelope Tabener  who can time travel in time.</a:t>
            </a:r>
          </a:p>
          <a:p>
            <a:pPr algn="ctr">
              <a:buFont typeface="Arial" pitchFamily="34" charset="0"/>
              <a:buChar char="•"/>
            </a:pPr>
            <a:r>
              <a:rPr lang="en-GB" sz="3200" dirty="0" smtClean="0"/>
              <a:t>One second she is surrounded by her aunt, uncle , brother and sister and the next engrossed in the dangerous time of the Babington plot.</a:t>
            </a:r>
          </a:p>
          <a:p>
            <a:endParaRPr lang="en-GB" dirty="0"/>
          </a:p>
        </p:txBody>
      </p:sp>
      <p:pic>
        <p:nvPicPr>
          <p:cNvPr id="26628" name="Picture 4" descr="http://t1.gstatic.com/images?q=tbn:ANd9GcS3_R8Qz3d2x10iLLgB-m3pCfsZE4_hcZENbYjumd3haR-9I51W:4.bp.blogspot.com/_-sIXftw1VlQ/S97DhMy3yWI/AAAAAAAAAUo/JATBe9RbJVk/s1600/ghosts%2Bin%2Bchildren%27s%2Bbooks%2B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365104"/>
            <a:ext cx="2124075" cy="215265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Picture 2" descr="http://t3.gstatic.com/images?q=tbn:ANd9GcR4cwS1q6ckGssMr6PvfyGIfYc7wGgRGZ3Q2-7vMKllU0q3-shb:www.full-stop.net/wp-content/uploads/2011/07/nesbi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940152" y="4653136"/>
            <a:ext cx="2736304" cy="174307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404664"/>
            <a:ext cx="532859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180781"/>
                </a:solidFill>
                <a:latin typeface="Castellar" pitchFamily="18" charset="0"/>
              </a:rPr>
              <a:t>A Traveller In time</a:t>
            </a:r>
          </a:p>
          <a:p>
            <a:pPr algn="ctr"/>
            <a:r>
              <a:rPr lang="en-GB" sz="2800" dirty="0" smtClean="0">
                <a:solidFill>
                  <a:srgbClr val="180781"/>
                </a:solidFill>
                <a:latin typeface="Castellar" pitchFamily="18" charset="0"/>
              </a:rPr>
              <a:t>The Historical Aspect</a:t>
            </a:r>
            <a:endParaRPr lang="en-GB" sz="2800" dirty="0">
              <a:solidFill>
                <a:srgbClr val="180781"/>
              </a:solidFill>
              <a:latin typeface="Castellar" pitchFamily="18" charset="0"/>
            </a:endParaRPr>
          </a:p>
        </p:txBody>
      </p:sp>
      <p:pic>
        <p:nvPicPr>
          <p:cNvPr id="29704" name="Picture 8" descr="http://t1.gstatic.com/images?q=tbn:ANd9GcT9XQ8Q6o6k48eHPLKad4hzDRDAu-tj9JFRL9ylTZRBAj2tMR71Dw:www.spartacus.schoolnet.co.uk/TUDbabingt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772816"/>
            <a:ext cx="3312368" cy="447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708" name="Picture 12" descr="http://t2.gstatic.com/images?q=tbn:ANd9GcQknc-I9MDCmSDcc5G9DKbM2pUtNG2apxL0UM6jnElcGxe0W2H2:upload.wikimedia.org/wikipedia/commons/thumb/1/1f/Mary_Stuart_Queen.jpg/220px-Mary_Stuart_Que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772816"/>
            <a:ext cx="3273962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 flipH="1">
            <a:off x="0" y="2636912"/>
            <a:ext cx="25465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1586 England</a:t>
            </a:r>
          </a:p>
          <a:p>
            <a:pPr algn="ctr"/>
            <a:endParaRPr lang="en-GB" dirty="0"/>
          </a:p>
          <a:p>
            <a:pPr algn="ctr">
              <a:buFont typeface="Arial" pitchFamily="34" charset="0"/>
              <a:buChar char="•"/>
            </a:pPr>
            <a:r>
              <a:rPr lang="en-GB" dirty="0" smtClean="0"/>
              <a:t>Anthony Babington</a:t>
            </a:r>
          </a:p>
          <a:p>
            <a:pPr algn="ctr"/>
            <a:endParaRPr lang="en-GB" dirty="0" smtClean="0"/>
          </a:p>
          <a:p>
            <a:pPr algn="ctr">
              <a:buFont typeface="Arial" pitchFamily="34" charset="0"/>
              <a:buChar char="•"/>
            </a:pPr>
            <a:r>
              <a:rPr lang="en-GB" dirty="0" smtClean="0"/>
              <a:t>Mary Queen of Scots </a:t>
            </a:r>
          </a:p>
          <a:p>
            <a:pPr algn="ctr"/>
            <a:endParaRPr lang="en-GB" dirty="0" smtClean="0"/>
          </a:p>
          <a:p>
            <a:pPr algn="ctr">
              <a:buFont typeface="Arial" pitchFamily="34" charset="0"/>
              <a:buChar char="•"/>
            </a:pPr>
            <a:r>
              <a:rPr lang="en-GB" dirty="0" smtClean="0"/>
              <a:t>Wingfield Manor</a:t>
            </a:r>
          </a:p>
          <a:p>
            <a:r>
              <a:rPr lang="en-GB" dirty="0" smtClean="0"/>
              <a:t>                              </a:t>
            </a:r>
            <a:endParaRPr lang="en-GB" dirty="0"/>
          </a:p>
          <a:p>
            <a:endParaRPr lang="en-GB" dirty="0"/>
          </a:p>
        </p:txBody>
      </p:sp>
      <p:pic>
        <p:nvPicPr>
          <p:cNvPr id="29712" name="Picture 16" descr="http://t0.gstatic.com/images?q=tbn:ANd9GcTddMw2lv9wzmy1h6psCFxSQXiR6OlmVM-NrO6dWrLwg2bbe17t:www.timetravel-britain.com/articles/1photos/houses/wingfield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772816"/>
            <a:ext cx="3384376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706" name="Picture 10" descr="http://t2.gstatic.com/images?q=tbn:ANd9GcSUJ7bBxdZBS4ZdJSVBsKpas1BNLHvPjwM-LLGgXRREQkbgisv6GA:upload.wikimedia.org/wikipedia/commons/thumb/a/af/Darnley_stage_3.jpg/220px-Darnley_stage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1628800"/>
            <a:ext cx="3456384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710" name="Picture 14" descr="http://www.britishbattles.com/spanish-war/armada/queen-mary-execute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1628800"/>
            <a:ext cx="3456384" cy="4780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5292080" y="229487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GB" dirty="0" smtClean="0"/>
              <a:t>Thacker's</a:t>
            </a:r>
          </a:p>
          <a:p>
            <a:pPr algn="ctr">
              <a:buFont typeface="Arial" pitchFamily="34" charset="0"/>
              <a:buChar char="•"/>
            </a:pPr>
            <a:endParaRPr lang="en-GB" dirty="0" smtClean="0"/>
          </a:p>
          <a:p>
            <a:pPr algn="ctr">
              <a:buFont typeface="Arial" pitchFamily="34" charset="0"/>
              <a:buChar char="•"/>
            </a:pPr>
            <a:r>
              <a:rPr lang="en-GB" dirty="0" smtClean="0"/>
              <a:t>Secret tunnels</a:t>
            </a:r>
          </a:p>
          <a:p>
            <a:pPr algn="ctr">
              <a:buFont typeface="Arial" pitchFamily="34" charset="0"/>
              <a:buChar char="•"/>
            </a:pPr>
            <a:endParaRPr lang="en-GB" dirty="0" smtClean="0"/>
          </a:p>
          <a:p>
            <a:pPr algn="ctr">
              <a:buFont typeface="Arial" pitchFamily="34" charset="0"/>
              <a:buChar char="•"/>
            </a:pPr>
            <a:r>
              <a:rPr lang="en-GB" dirty="0" smtClean="0"/>
              <a:t>If they were discovered </a:t>
            </a:r>
          </a:p>
          <a:p>
            <a:pPr algn="ctr"/>
            <a:r>
              <a:rPr lang="en-GB" dirty="0" smtClean="0"/>
              <a:t>They were sure to be </a:t>
            </a:r>
          </a:p>
          <a:p>
            <a:pPr algn="ctr"/>
            <a:r>
              <a:rPr lang="en-GB" dirty="0" smtClean="0"/>
              <a:t>executed.</a:t>
            </a:r>
          </a:p>
          <a:p>
            <a:pPr algn="ctr">
              <a:buFont typeface="Arial" pitchFamily="34" charset="0"/>
              <a:buChar char="•"/>
            </a:pPr>
            <a:r>
              <a:rPr lang="en-GB" dirty="0"/>
              <a:t> </a:t>
            </a:r>
            <a:endParaRPr lang="en-GB" dirty="0" smtClean="0"/>
          </a:p>
          <a:p>
            <a:pPr algn="ctr">
              <a:buFont typeface="Arial" pitchFamily="34" charset="0"/>
              <a:buChar char="•"/>
            </a:pPr>
            <a:r>
              <a:rPr lang="en-GB" dirty="0" smtClean="0"/>
              <a:t>Queen Elizabeth 1 </a:t>
            </a:r>
          </a:p>
          <a:p>
            <a:pPr algn="ctr"/>
            <a:r>
              <a:rPr lang="en-GB" dirty="0"/>
              <a:t>o</a:t>
            </a:r>
            <a:r>
              <a:rPr lang="en-GB" dirty="0" smtClean="0"/>
              <a:t>f England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941814"/>
            <a:ext cx="7920880" cy="464742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solidFill>
                  <a:srgbClr val="002060"/>
                </a:solidFill>
                <a:latin typeface="Castellar" pitchFamily="18" charset="0"/>
              </a:rPr>
              <a:t>History</a:t>
            </a:r>
          </a:p>
          <a:p>
            <a:pPr algn="ctr"/>
            <a:r>
              <a:rPr lang="en-GB" sz="3600" dirty="0" smtClean="0"/>
              <a:t>Because I enjoy history as a subject it made this book much more enjoyable, since half of it is spent in the past!</a:t>
            </a:r>
          </a:p>
          <a:p>
            <a:pPr algn="ctr"/>
            <a:r>
              <a:rPr lang="en-GB" sz="3600" dirty="0" smtClean="0"/>
              <a:t>I was glad therefore that I had some background knowledge of The Babington plot so I knew of the references to it.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alisonuttley.co.uk/img/manorfar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280920" cy="5693133"/>
          </a:xfrm>
          <a:prstGeom prst="rect">
            <a:avLst/>
          </a:prstGeom>
          <a:noFill/>
        </p:spPr>
      </p:pic>
      <p:pic>
        <p:nvPicPr>
          <p:cNvPr id="19462" name="Picture 6" descr="Background snow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836712"/>
            <a:ext cx="2520280" cy="2520280"/>
          </a:xfrm>
          <a:prstGeom prst="rect">
            <a:avLst/>
          </a:prstGeom>
          <a:noFill/>
        </p:spPr>
      </p:pic>
      <p:pic>
        <p:nvPicPr>
          <p:cNvPr id="19464" name="Picture 8" descr="Background snow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764704"/>
            <a:ext cx="2448272" cy="2448272"/>
          </a:xfrm>
          <a:prstGeom prst="rect">
            <a:avLst/>
          </a:prstGeom>
          <a:noFill/>
        </p:spPr>
      </p:pic>
      <p:pic>
        <p:nvPicPr>
          <p:cNvPr id="19466" name="Picture 10" descr="Background snow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548680"/>
            <a:ext cx="2752700" cy="2752700"/>
          </a:xfrm>
          <a:prstGeom prst="rect">
            <a:avLst/>
          </a:prstGeom>
          <a:noFill/>
        </p:spPr>
      </p:pic>
      <p:pic>
        <p:nvPicPr>
          <p:cNvPr id="19467" name="Picture 11" descr="C:\Documents and Settings\hthompson\Local Settings\Temporary Internet Files\Content.IE5\GWG4T8J4\MM900173982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620688"/>
            <a:ext cx="2448049" cy="1816911"/>
          </a:xfrm>
          <a:prstGeom prst="rect">
            <a:avLst/>
          </a:prstGeom>
          <a:noFill/>
        </p:spPr>
      </p:pic>
      <p:pic>
        <p:nvPicPr>
          <p:cNvPr id="8" name="Picture 11" descr="C:\Documents and Settings\hthompson\Local Settings\Temporary Internet Files\Content.IE5\GWG4T8J4\MM900173982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620688"/>
            <a:ext cx="2448049" cy="1816911"/>
          </a:xfrm>
          <a:prstGeom prst="rect">
            <a:avLst/>
          </a:prstGeom>
          <a:noFill/>
        </p:spPr>
      </p:pic>
      <p:pic>
        <p:nvPicPr>
          <p:cNvPr id="9" name="Picture 11" descr="C:\Documents and Settings\hthompson\Local Settings\Temporary Internet Files\Content.IE5\GWG4T8J4\MM900173982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620688"/>
            <a:ext cx="2448049" cy="1816911"/>
          </a:xfrm>
          <a:prstGeom prst="rect">
            <a:avLst/>
          </a:prstGeom>
          <a:noFill/>
        </p:spPr>
      </p:pic>
      <p:pic>
        <p:nvPicPr>
          <p:cNvPr id="11" name="Picture 11" descr="C:\Documents and Settings\hthompson\Local Settings\Temporary Internet Files\Content.IE5\GWG4T8J4\MM900173982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620688"/>
            <a:ext cx="2448049" cy="1816911"/>
          </a:xfrm>
          <a:prstGeom prst="rect">
            <a:avLst/>
          </a:prstGeom>
          <a:noFill/>
        </p:spPr>
      </p:pic>
      <p:pic>
        <p:nvPicPr>
          <p:cNvPr id="19468" name="Picture 12" descr="C:\Documents and Settings\hthompson\Local Settings\Temporary Internet Files\Content.IE5\CI6X23N0\MM900046652[1]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476672"/>
            <a:ext cx="2974030" cy="2997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04664"/>
            <a:ext cx="7560840" cy="603242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2060"/>
                </a:solidFill>
                <a:latin typeface="Castellar" pitchFamily="18" charset="0"/>
              </a:rPr>
              <a:t>The Time Travelling into History</a:t>
            </a:r>
          </a:p>
          <a:p>
            <a:pPr algn="ctr"/>
            <a:endParaRPr lang="en-GB" sz="2400" dirty="0" smtClean="0">
              <a:solidFill>
                <a:srgbClr val="002060"/>
              </a:solidFill>
              <a:latin typeface="Castellar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GB" sz="2400" dirty="0" smtClean="0"/>
              <a:t>The Author has so cleverly and skilfully written this book makes the past seem as real to the reader and Penelope as the present.</a:t>
            </a:r>
          </a:p>
          <a:p>
            <a:pPr algn="ctr">
              <a:buFont typeface="Arial" pitchFamily="34" charset="0"/>
              <a:buChar char="•"/>
            </a:pPr>
            <a:r>
              <a:rPr lang="en-GB" sz="2400" dirty="0" smtClean="0"/>
              <a:t>She really does make you think</a:t>
            </a:r>
          </a:p>
          <a:p>
            <a:pPr algn="ctr">
              <a:buFont typeface="Arial" pitchFamily="34" charset="0"/>
              <a:buChar char="•"/>
            </a:pPr>
            <a:r>
              <a:rPr lang="en-GB" sz="2400" dirty="0" smtClean="0"/>
              <a:t>You sometimes have to wonder... Is she in the present or the past!</a:t>
            </a:r>
          </a:p>
          <a:p>
            <a:pPr algn="ctr">
              <a:buFont typeface="Arial" pitchFamily="34" charset="0"/>
              <a:buChar char="•"/>
            </a:pPr>
            <a:r>
              <a:rPr lang="en-GB" sz="2400" dirty="0" smtClean="0"/>
              <a:t>This is not because it is a badly written book just because it is done in such a seamless manner.</a:t>
            </a:r>
          </a:p>
          <a:p>
            <a:pPr algn="ctr">
              <a:buFont typeface="Arial" pitchFamily="34" charset="0"/>
              <a:buChar char="•"/>
            </a:pPr>
            <a:r>
              <a:rPr lang="en-GB" sz="2400" dirty="0" smtClean="0"/>
              <a:t> It focuses you once more on the book so that your 100% attention is on the following usually important event.</a:t>
            </a:r>
          </a:p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pPr>
              <a:buFont typeface="Arial" pitchFamily="34" charset="0"/>
              <a:buChar char="•"/>
            </a:pPr>
            <a:endParaRPr lang="en-GB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buddyhollylives.info/mediac/450_0/media/1939Bourn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202831"/>
            <a:ext cx="6264696" cy="445841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11960" y="5086925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1939</a:t>
            </a:r>
            <a:endParaRPr lang="en-GB" sz="3600" dirty="0"/>
          </a:p>
        </p:txBody>
      </p:sp>
      <p:pic>
        <p:nvPicPr>
          <p:cNvPr id="1030" name="Picture 6" descr="http://upload.wikimedia.org/wikipedia/commons/7/77/Bailey_Family,_Hawaii,_18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196752"/>
            <a:ext cx="6408712" cy="446449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3968" y="580526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1854</a:t>
            </a:r>
            <a:endParaRPr lang="en-GB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332656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2060"/>
                </a:solidFill>
                <a:latin typeface="Castellar" pitchFamily="18" charset="0"/>
              </a:rPr>
              <a:t>The sense of family connection shines strong in this tale...</a:t>
            </a:r>
            <a:endParaRPr lang="en-GB" sz="2400" dirty="0">
              <a:solidFill>
                <a:srgbClr val="002060"/>
              </a:solidFill>
              <a:latin typeface="Castella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25532E-6 L -3.05556E-6 0.08395 " pathEditMode="relative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737403"/>
            <a:ext cx="7056784" cy="513986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solidFill>
                  <a:srgbClr val="002060"/>
                </a:solidFill>
                <a:latin typeface="Castellar" pitchFamily="18" charset="0"/>
              </a:rPr>
              <a:t>The Setting</a:t>
            </a:r>
          </a:p>
          <a:p>
            <a:pPr algn="ctr"/>
            <a:endParaRPr lang="en-GB" sz="2800" dirty="0" smtClean="0">
              <a:solidFill>
                <a:srgbClr val="002060"/>
              </a:solidFill>
              <a:latin typeface="+mj-lt"/>
            </a:endParaRPr>
          </a:p>
          <a:p>
            <a:pPr algn="ctr">
              <a:buFont typeface="Arial" pitchFamily="34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+mj-lt"/>
              </a:rPr>
              <a:t>Mystical</a:t>
            </a:r>
          </a:p>
          <a:p>
            <a:pPr algn="ctr">
              <a:buFont typeface="Arial" pitchFamily="34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+mj-lt"/>
              </a:rPr>
              <a:t>Eerie</a:t>
            </a:r>
          </a:p>
          <a:p>
            <a:pPr algn="ctr">
              <a:buFont typeface="Arial" pitchFamily="34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+mj-lt"/>
              </a:rPr>
              <a:t>Exciting</a:t>
            </a:r>
          </a:p>
          <a:p>
            <a:pPr algn="ctr">
              <a:buFont typeface="Arial" pitchFamily="34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+mj-lt"/>
              </a:rPr>
              <a:t>Both eras have characters that reflect one another.</a:t>
            </a:r>
          </a:p>
          <a:p>
            <a:pPr algn="ctr">
              <a:buFont typeface="Arial" pitchFamily="34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+mj-lt"/>
              </a:rPr>
              <a:t>They also both have the stereotypical goodies and baddies!</a:t>
            </a:r>
          </a:p>
          <a:p>
            <a:pPr algn="ctr">
              <a:buFont typeface="Arial" pitchFamily="34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+mj-lt"/>
              </a:rPr>
              <a:t>The adventure is the page turner.</a:t>
            </a:r>
            <a:endParaRPr lang="en-GB" sz="3200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hthompson\Local Settings\Temporary Internet Files\Content.IE5\IQA81IZH\MM900354774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941168"/>
            <a:ext cx="2389056" cy="145997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627784" y="602128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GB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Quote </a:t>
            </a:r>
            <a:endParaRPr lang="en-GB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2411760" y="548680"/>
            <a:ext cx="6264696" cy="4392488"/>
          </a:xfrm>
          <a:prstGeom prst="cloudCallout">
            <a:avLst>
              <a:gd name="adj1" fmla="val -51464"/>
              <a:gd name="adj2" fmla="val 484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The Peacefulness of Thacker's which had held the seasons for 500 years, flowed through me , giving me strength and courage as it had done to those others uniting me to them. I knew I had seen them for the last time on this earth, but some day I shall return to be with that brave company of shadows.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340768"/>
            <a:ext cx="8496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GB" sz="3600" dirty="0" smtClean="0"/>
              <a:t>This quote comes at the very end which I think is a fantastic conclusion. </a:t>
            </a:r>
          </a:p>
          <a:p>
            <a:pPr algn="ctr">
              <a:buFont typeface="Arial" pitchFamily="34" charset="0"/>
              <a:buChar char="•"/>
            </a:pPr>
            <a:r>
              <a:rPr lang="en-GB" sz="3600" dirty="0" smtClean="0"/>
              <a:t>Penelope is recognising that yes they are dead and looking at it as a privilege that she got to see them.</a:t>
            </a:r>
          </a:p>
          <a:p>
            <a:pPr algn="ctr">
              <a:buFont typeface="Arial" pitchFamily="34" charset="0"/>
              <a:buChar char="•"/>
            </a:pPr>
            <a:r>
              <a:rPr lang="en-GB" sz="3600" dirty="0" smtClean="0"/>
              <a:t>She is also acknowledging that they were brave in their own time and is almost looking forward to reuniting with them in the afterlife.</a:t>
            </a:r>
            <a:endParaRPr lang="en-GB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475656" y="548680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180781"/>
                </a:solidFill>
                <a:latin typeface="Castellar" pitchFamily="18" charset="0"/>
              </a:rPr>
              <a:t>Quote Evaluation </a:t>
            </a:r>
            <a:endParaRPr lang="en-GB" sz="4000" dirty="0">
              <a:solidFill>
                <a:srgbClr val="180781"/>
              </a:solidFill>
              <a:latin typeface="Castella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04664"/>
            <a:ext cx="820891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solidFill>
                  <a:srgbClr val="180781"/>
                </a:solidFill>
                <a:latin typeface="Castellar" pitchFamily="18" charset="0"/>
              </a:rPr>
              <a:t>Conclusion</a:t>
            </a:r>
          </a:p>
          <a:p>
            <a:pPr algn="ctr"/>
            <a:r>
              <a:rPr lang="en-GB" sz="2400" dirty="0" smtClean="0"/>
              <a:t> Even though it was first published in 1939 it is still a fantastic read now in 2012. I would recommend this to anyone wither they like a bit of history or just a great page turner that really will take you back in time.</a:t>
            </a:r>
          </a:p>
          <a:p>
            <a:r>
              <a:rPr lang="en-GB" sz="4400" dirty="0" smtClean="0">
                <a:solidFill>
                  <a:srgbClr val="180781"/>
                </a:solidFill>
                <a:latin typeface="Castellar" pitchFamily="18" charset="0"/>
              </a:rPr>
              <a:t> </a:t>
            </a:r>
            <a:endParaRPr lang="en-GB" sz="4400" dirty="0">
              <a:solidFill>
                <a:srgbClr val="180781"/>
              </a:solidFill>
              <a:latin typeface="Castellar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2987660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1939                                                                                                                                2012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971600" y="3212976"/>
            <a:ext cx="712879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098" name="Picture 2" descr="C:\Documents and Settings\hthompson\Local Settings\Temporary Internet Files\Content.IE5\AZRVFXFI\MM900283631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22798"/>
            <a:ext cx="883804" cy="109423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83568" y="3861048"/>
            <a:ext cx="7920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During the course of this story Thacker's has been described as timeless but I think the book itself is too!!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0044 L 0.68612 0.0002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908720"/>
            <a:ext cx="71287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dirty="0" smtClean="0">
                <a:solidFill>
                  <a:srgbClr val="180781"/>
                </a:solidFill>
                <a:latin typeface="Castellar" pitchFamily="18" charset="0"/>
              </a:rPr>
              <a:t>Thank you !</a:t>
            </a:r>
          </a:p>
          <a:p>
            <a:pPr algn="ctr"/>
            <a:endParaRPr lang="en-GB" sz="4400" dirty="0" smtClean="0">
              <a:solidFill>
                <a:srgbClr val="180781"/>
              </a:solidFill>
              <a:latin typeface="Castellar" pitchFamily="18" charset="0"/>
            </a:endParaRPr>
          </a:p>
          <a:p>
            <a:pPr algn="ctr"/>
            <a:r>
              <a:rPr lang="en-GB" sz="4400" dirty="0" smtClean="0">
                <a:solidFill>
                  <a:srgbClr val="180781"/>
                </a:solidFill>
                <a:latin typeface="Castellar" pitchFamily="18" charset="0"/>
              </a:rPr>
              <a:t>Do you have any questions?</a:t>
            </a:r>
            <a:endParaRPr lang="en-GB" sz="4400" dirty="0">
              <a:solidFill>
                <a:srgbClr val="180781"/>
              </a:solidFill>
              <a:latin typeface="Castellar" pitchFamily="18" charset="0"/>
            </a:endParaRPr>
          </a:p>
        </p:txBody>
      </p:sp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156</TotalTime>
  <Words>500</Words>
  <Application>Microsoft Office PowerPoint</Application>
  <PresentationFormat>On-screen Show (4:3)</PresentationFormat>
  <Paragraphs>64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Paper</vt:lpstr>
      <vt:lpstr>“A Traveller in Time” Alison Uttley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RM plc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“A Traveller in Time” Alison Uttley</dc:title>
  <dc:creator>hthompson</dc:creator>
  <cp:lastModifiedBy>hthompson</cp:lastModifiedBy>
  <cp:revision>19</cp:revision>
  <dcterms:created xsi:type="dcterms:W3CDTF">2012-03-06T10:42:31Z</dcterms:created>
  <dcterms:modified xsi:type="dcterms:W3CDTF">2012-03-13T13:27:26Z</dcterms:modified>
</cp:coreProperties>
</file>